
<file path=[Content_Types].xml><?xml version="1.0" encoding="utf-8"?>
<Types xmlns="http://schemas.openxmlformats.org/package/2006/content-types">
  <Default Extension="gif" ContentType="image/gif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1BD220-A80B-4DD4-AFE2-00109B193247}" v="16" dt="2023-07-03T20:07:25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447" autoAdjust="0"/>
  </p:normalViewPr>
  <p:slideViewPr>
    <p:cSldViewPr snapToGrid="0">
      <p:cViewPr varScale="1">
        <p:scale>
          <a:sx n="106" d="100"/>
          <a:sy n="106" d="100"/>
        </p:scale>
        <p:origin x="7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B4D55-CF3D-4C34-A4D7-2224FC7F0F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3199EC-A754-4EF1-B414-499D39A668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8FE42-191F-4319-B080-6B1D6EEE5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20263-AB93-452F-AD90-AD3841FA1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56C9B-3195-469B-8F22-2084CB4D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2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C5511-8427-4907-8E68-9382660D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E12D2-581B-451A-9E51-3DE5BC549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7CDD4-077F-4A02-BE50-FF7A861A1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B1096B-2E82-4F06-BC2A-340E15669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DC26A-163B-4C0C-BF7B-80FB746D5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59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B94B3-A4B0-4B9A-8AB3-AD3A0DC98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B58C3-551C-4E2D-AC06-93C13C9D56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2EDEF-E751-4CB0-B41B-03FF55D6C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B8B6F-C39B-4495-AB14-365C9EE9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A140A-72C7-4BA8-935C-B437DAE35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82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49075-4635-459F-8525-E325CE9F3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706C5-891E-4FEA-A8C0-58825B5C93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7FE445-1FDF-457B-822F-D79712D9C9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CF22D4-FDF3-491E-B821-2CD2B505D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3720D-3251-405C-9DA3-5FC5955F3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A7C56-2017-4826-BB07-E4042BFC3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388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10C9C-F8AF-46E4-B57E-E0163006B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AFFB1-31A1-4660-B034-F5E65CE29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25BF1E-B5BC-4254-806B-63A76D2C27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089362-71A7-4D01-BB86-C0D343CB1A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6AF88A-9963-4FB7-BA02-91C5A255E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3E2594-D9CB-456A-B039-BD2474F0E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1CBDF8-F93A-48A9-A8A7-2E2A0FCA3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B91318-9002-4E65-BFC3-6920FBFB8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790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B3D35-AF5B-485C-860B-58A7F1C61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CA4FEA-5333-46FB-A1B5-0E6488152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2188-5A13-4C26-8D4B-8CF1129AF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4A77B1-5D6F-4C0A-9A85-A60BFEC82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07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B59E92-828D-483F-9020-1D5EFAF1C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B59081-BD01-4463-83B1-B27C653A8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FCAE3B-51F1-47FD-AF9E-F540C40E6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691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11F3E-69EA-4999-8A9A-BC1749161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DA6D0-847A-4925-83A2-FC26F2944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F5DC1B-C1CC-408C-A036-902D9A931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5F0E40-A58C-4272-8FDE-E76DB189C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7CD0A6-5844-4D9E-9DA8-97637EBCA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96B60-7D8A-4B2D-8B48-FB15A1D16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61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BF02C-CBB8-4CC4-8437-7CEE73DAE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4D7662-9BD0-4518-848A-BD5EA9CB52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CB7FDC-F467-4BD0-92FE-FB25FE63CA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09283-A818-45E6-BFD2-2E09697BA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9C810-CF86-4104-A2B1-D4E7A4A4B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5A496A-28A3-41A7-A8D4-14961C88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76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30727-0D8F-4ED1-9602-3BB140EB9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5DA89A-69E2-488F-8B5B-5F9AA765C7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147F8-074B-4342-8F0C-F4D3EC77F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48456-0F3D-475F-A83E-672EB128F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C8640-AACC-4012-BFD2-7E05479D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897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E5C595-5F29-4EC5-991C-2342FF0D9C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A02A77-0E2A-47F9-86A1-0B5252218A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B3E151-2D0F-428B-9207-759A198A8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DB8C5C-5211-427C-919F-308932CEB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61BDE-E08D-4E84-BC49-DE735C115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986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62DB8C-3E09-4A33-B704-48F021A79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A5D3E-9083-4BDD-8E23-0AD8CC2E28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128E5-695B-48A4-B3DA-56A32D39DF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759C6-C8BB-4DD1-9EB3-796D003013C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2114A-1EBB-48D6-9CAD-E145716744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19C45-6F9D-47A0-8B96-1F8E30882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999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3.gif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nxietyuk.org.uk/" TargetMode="External"/><Relationship Id="rId3" Type="http://schemas.openxmlformats.org/officeDocument/2006/relationships/audio" Target="../media/media6.m4a"/><Relationship Id="rId7" Type="http://schemas.openxmlformats.org/officeDocument/2006/relationships/hyperlink" Target="http://www.charliewaller.org/" TargetMode="External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hyperlink" Target="http://www.youngminds.org.uk/" TargetMode="External"/><Relationship Id="rId5" Type="http://schemas.openxmlformats.org/officeDocument/2006/relationships/image" Target="../media/image1.pn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hyperlink" Target="mailto:wellbeing@warwickschool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8">
            <a:extLst>
              <a:ext uri="{FF2B5EF4-FFF2-40B4-BE49-F238E27FC236}">
                <a16:creationId xmlns:a16="http://schemas.microsoft.com/office/drawing/2014/main" id="{23D09407-53BC-485E-B4CE-BC5E4FC4B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id="{921DB988-49FC-4608-B0A2-E2F3A4019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FC8FC1-D302-4109-B75D-090C52AA38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903" y="3399769"/>
            <a:ext cx="10640754" cy="775845"/>
          </a:xfrm>
        </p:spPr>
        <p:txBody>
          <a:bodyPr anchor="b">
            <a:normAutofit fontScale="90000"/>
          </a:bodyPr>
          <a:lstStyle/>
          <a:p>
            <a:r>
              <a:rPr lang="en-GB" sz="5400" b="1" dirty="0">
                <a:solidFill>
                  <a:schemeClr val="tx2"/>
                </a:solidFill>
                <a:latin typeface="Comic Sans MS" panose="030F0702030302020204" pitchFamily="66" charset="0"/>
              </a:rPr>
              <a:t>Let’s talk about Anxiety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36B4C6-8F46-40D5-A414-872AEBE4B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4121" y="4171528"/>
            <a:ext cx="9163757" cy="450447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A parent’s guide to supporting children who are anxious</a:t>
            </a:r>
          </a:p>
        </p:txBody>
      </p:sp>
      <p:grpSp>
        <p:nvGrpSpPr>
          <p:cNvPr id="25" name="Group 12">
            <a:extLst>
              <a:ext uri="{FF2B5EF4-FFF2-40B4-BE49-F238E27FC236}">
                <a16:creationId xmlns:a16="http://schemas.microsoft.com/office/drawing/2014/main" id="{E9B930FD-8671-4C4C-ADCF-73AC1D0CD4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676747" y="0"/>
            <a:ext cx="2514948" cy="2174333"/>
            <a:chOff x="-305" y="-4155"/>
            <a:chExt cx="2514948" cy="2174333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35B12C1-569C-4E37-AA33-7EF215F201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23E2660-7810-46F6-8752-187127C83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991DC45-0378-45B3-B325-FB8F98545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228F5BA-5150-4554-B7EA-93F371F3B1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AAEE3AD-B1C0-4244-AC33-3B423B533C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122"/>
          <a:stretch/>
        </p:blipFill>
        <p:spPr>
          <a:xfrm>
            <a:off x="4771166" y="281601"/>
            <a:ext cx="2649362" cy="283656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383C2651-AE0C-4AE4-8725-E2F9414FE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-305" y="4322879"/>
            <a:ext cx="3378428" cy="2535121"/>
            <a:chOff x="-305" y="-1"/>
            <a:chExt cx="3832880" cy="2876136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CE13265-B5D2-47B4-A199-E05F390D5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93EBD03-D832-462C-9304-7273698ED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D53D3E2-805E-40D2-964F-352BF6D476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7A9A916-A926-43E6-800F-432ABC3F2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5F77C229-C26E-2001-DBB9-220E06C630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2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65"/>
    </mc:Choice>
    <mc:Fallback xmlns="">
      <p:transition spd="slow" advTm="22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9D96E3F-159B-4733-BE61-1AAB43A59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02B2A-E3B3-4965-8D55-B58E5405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61627A-64CD-4FAB-8B20-C75723023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5963" y="850027"/>
            <a:ext cx="5819767" cy="109649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b="1" kern="1200" dirty="0">
                <a:solidFill>
                  <a:schemeClr val="tx2"/>
                </a:solidFill>
                <a:latin typeface="Comic Sans MS" panose="030F0702030302020204" pitchFamily="66" charset="0"/>
              </a:rPr>
              <a:t>What is anxiety?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505F6D-25F2-479B-AEEE-66F34B3FB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298"/>
            <a:ext cx="2514948" cy="2174333"/>
            <a:chOff x="-305" y="-4155"/>
            <a:chExt cx="2514948" cy="2174333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5C49ED7-EC50-4D2C-A945-D4907F081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13">
              <a:extLst>
                <a:ext uri="{FF2B5EF4-FFF2-40B4-BE49-F238E27FC236}">
                  <a16:creationId xmlns:a16="http://schemas.microsoft.com/office/drawing/2014/main" id="{29A8266C-3886-4618-B2EB-EA7FE32CE6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B4610CF-D689-4B1B-A7FB-1CE14209E6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DA7C44F-B555-41AC-95A7-645015293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C0A542E-DBAB-412E-9F06-247CFE5FB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8304973" y="939510"/>
            <a:ext cx="4826538" cy="2947516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41E2FAC-3A8F-4977-ACC1-92B455FD4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264E774-D8C6-4806-9911-955DD8039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450CBAC-6145-4598-BA48-1EB500923C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451637-F91B-479F-8251-660E22819F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C9403171-4EC3-46D9-B98E-A0FE4341D2B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3B31EB-6EB8-4A52-AF4D-196F6A9265D2}"/>
              </a:ext>
            </a:extLst>
          </p:cNvPr>
          <p:cNvSpPr txBox="1"/>
          <p:nvPr/>
        </p:nvSpPr>
        <p:spPr>
          <a:xfrm>
            <a:off x="767644" y="2269067"/>
            <a:ext cx="8722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Anxiety isn’t an emotion, it is often the result of other emotions such as fear or sadness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FCF659-C754-4ACB-BD7E-BD9CF041BA25}"/>
              </a:ext>
            </a:extLst>
          </p:cNvPr>
          <p:cNvSpPr/>
          <p:nvPr/>
        </p:nvSpPr>
        <p:spPr>
          <a:xfrm>
            <a:off x="739825" y="4777411"/>
            <a:ext cx="9020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Anxiety is natural; everyone feels it at some time and it can at times be helpful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0ACA66-5BDF-4231-94D6-A1A9B89A310A}"/>
              </a:ext>
            </a:extLst>
          </p:cNvPr>
          <p:cNvSpPr/>
          <p:nvPr/>
        </p:nvSpPr>
        <p:spPr>
          <a:xfrm>
            <a:off x="767644" y="3531361"/>
            <a:ext cx="5085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Engages our ‘fight, flight, freeze’ response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8E2FDD08-BBCB-2F61-51B9-ADDCFA0B1C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990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58"/>
    </mc:Choice>
    <mc:Fallback xmlns="">
      <p:transition spd="slow" advTm="49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DCAFF4-214E-4F29-96F8-02A3D31BB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452" y="1301736"/>
            <a:ext cx="3855720" cy="4371974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omic Sans MS" panose="030F0702030302020204" pitchFamily="66" charset="0"/>
              </a:rPr>
              <a:t>What causes anxiety?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D3F4F-E86A-4C6C-B3B5-1E424675A6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Lots of change in a short time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Experiences where a child doesn’t feel ‘safe’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Responsibilities beyond age and developmental stage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Having anxiety ‘modelled’ through someone close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Difficulties at school,; overwhelmed with work, exams, peers.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Family stresses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80C92F-56B6-40DE-A9F0-92F42A5070D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4B1FBEC-9678-B9D7-9DAC-ECF0C8B9B8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583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974"/>
    </mc:Choice>
    <mc:Fallback xmlns="">
      <p:transition spd="slow" advTm="85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75AD06-DFC4-4B3A-8490-330823D08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587C93-0840-40DF-96D5-D1F2137E64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5B6373-E8B2-4F6D-B952-7E0A785C9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1733" y="968599"/>
            <a:ext cx="4498645" cy="4054282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Comic Sans MS" panose="030F0702030302020204" pitchFamily="66" charset="0"/>
              </a:rPr>
              <a:t>Signs of anxiety to look out for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02D55A-F529-4B19-BAF9-F63240A7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3839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367E3C-3947-493D-9458-5955DB20AE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8D9785-21DB-4CE6-B138-2999AD6161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3AA5AD5-8F29-4165-8112-305DDDDDD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4EC0CF-F38F-4D7F-B48D-9A26E814DF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7A3A52F-BCB3-444D-9372-EE018B135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535970" y="4114799"/>
            <a:ext cx="3655725" cy="2743201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1E32C13-DED6-4967-85B8-68DD77103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8DDA515-BC6A-47FB-951E-E1E7928750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97EEFA7-6787-4EC0-8284-6D3D273061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A9621AC-50AB-4B43-896D-78FE571A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0A9CDD0F-AD43-440D-9963-858E28B7F9B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E6D9CA-3A5E-4E3E-B0ED-FE25965AB2F4}"/>
              </a:ext>
            </a:extLst>
          </p:cNvPr>
          <p:cNvSpPr txBox="1"/>
          <p:nvPr/>
        </p:nvSpPr>
        <p:spPr>
          <a:xfrm>
            <a:off x="334121" y="388016"/>
            <a:ext cx="2620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Physical symptoms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670F16-AAED-4C0F-988D-9BB52B546410}"/>
              </a:ext>
            </a:extLst>
          </p:cNvPr>
          <p:cNvSpPr txBox="1"/>
          <p:nvPr/>
        </p:nvSpPr>
        <p:spPr>
          <a:xfrm>
            <a:off x="806140" y="744097"/>
            <a:ext cx="507855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Panic attacks; racing heart, sweating or shaking, rapid breathing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Feeling sick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Dry mouth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Tense muscles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Wobbly legs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IBS, diarrhoea or increased urination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overheating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D3D878-0A2E-4937-BEAE-8FB33A229BBC}"/>
              </a:ext>
            </a:extLst>
          </p:cNvPr>
          <p:cNvSpPr txBox="1"/>
          <p:nvPr/>
        </p:nvSpPr>
        <p:spPr>
          <a:xfrm>
            <a:off x="334121" y="2995740"/>
            <a:ext cx="2620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Thoughts and feelings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DCE80C-AFCE-4C4C-A047-3BA12DFF7CB1}"/>
              </a:ext>
            </a:extLst>
          </p:cNvPr>
          <p:cNvSpPr txBox="1"/>
          <p:nvPr/>
        </p:nvSpPr>
        <p:spPr>
          <a:xfrm>
            <a:off x="806138" y="3354289"/>
            <a:ext cx="50785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Overwhelmed or out of control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Dread/impeding sense of doom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Alert to noises, smells or sights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Nervous, on edge, panicky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Preoccupied by negative or scary thoughts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Angry outbursts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0E29B5-1131-4BA1-A6B2-3F66E372C872}"/>
              </a:ext>
            </a:extLst>
          </p:cNvPr>
          <p:cNvSpPr txBox="1"/>
          <p:nvPr/>
        </p:nvSpPr>
        <p:spPr>
          <a:xfrm>
            <a:off x="334121" y="5027811"/>
            <a:ext cx="2620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Coping behaviours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BFDB183-6D38-48EE-83C6-C97BDEBAE6A6}"/>
              </a:ext>
            </a:extLst>
          </p:cNvPr>
          <p:cNvSpPr txBox="1"/>
          <p:nvPr/>
        </p:nvSpPr>
        <p:spPr>
          <a:xfrm>
            <a:off x="806138" y="5366365"/>
            <a:ext cx="5628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Withdrawal or isolation-avoiding everyday activities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Repeating certain behaviours, actions or rituals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Eating more or less than usual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Sleeping more or less than usual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Self-harming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161F424-15FF-05A2-83C1-0E016C64C29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704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54"/>
    </mc:Choice>
    <mc:Fallback xmlns="">
      <p:transition spd="slow" advTm="42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6" grpId="0"/>
      <p:bldP spid="25" grpId="0"/>
      <p:bldP spid="24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9A60E83-EC81-45EB-8806-C4FD6907A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07" y="1422801"/>
            <a:ext cx="3855720" cy="4371974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chemeClr val="tx2"/>
                </a:solidFill>
                <a:latin typeface="Comic Sans MS" panose="030F0702030302020204" pitchFamily="66" charset="0"/>
              </a:rPr>
              <a:t>What can help with anxiety?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FF458-B024-4952-AE4A-73A30D0E1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0200" y="262168"/>
            <a:ext cx="5221224" cy="545956"/>
          </a:xfrm>
        </p:spPr>
        <p:txBody>
          <a:bodyPr anchor="ctr">
            <a:normAutofit/>
          </a:bodyPr>
          <a:lstStyle/>
          <a:p>
            <a:r>
              <a:rPr lang="en-GB" sz="1800" dirty="0">
                <a:solidFill>
                  <a:schemeClr val="tx2"/>
                </a:solidFill>
                <a:latin typeface="Comic Sans MS" panose="030F0702030302020204" pitchFamily="66" charset="0"/>
              </a:rPr>
              <a:t>‘Share your calm, don’t join their chaos’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553495A-C3D6-4D64-9A61-887F89C4644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814C49-4E65-4397-A4BC-BFD23350EAC1}"/>
              </a:ext>
            </a:extLst>
          </p:cNvPr>
          <p:cNvSpPr txBox="1"/>
          <p:nvPr/>
        </p:nvSpPr>
        <p:spPr>
          <a:xfrm>
            <a:off x="5420200" y="1607711"/>
            <a:ext cx="57863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Support them to understand the difference between a worry and a problem.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B8CFF8-0E36-4A67-A371-CE0786EC9DE6}"/>
              </a:ext>
            </a:extLst>
          </p:cNvPr>
          <p:cNvSpPr txBox="1"/>
          <p:nvPr/>
        </p:nvSpPr>
        <p:spPr>
          <a:xfrm>
            <a:off x="5434872" y="2362685"/>
            <a:ext cx="312206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Simple techniques: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5, 4, 3, 2, 1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Box breathing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Write and rip</a:t>
            </a:r>
          </a:p>
          <a:p>
            <a:endParaRPr lang="en-GB" sz="1600" dirty="0">
              <a:solidFill>
                <a:schemeClr val="tx2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F5BA38-0498-4C17-BF64-592E03FC113D}"/>
              </a:ext>
            </a:extLst>
          </p:cNvPr>
          <p:cNvSpPr/>
          <p:nvPr/>
        </p:nvSpPr>
        <p:spPr>
          <a:xfrm>
            <a:off x="5420200" y="916767"/>
            <a:ext cx="52179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Validate the emotions they are experiencing and empathise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57056F-7343-416D-AC10-ADE68FC84C79}"/>
              </a:ext>
            </a:extLst>
          </p:cNvPr>
          <p:cNvSpPr txBox="1"/>
          <p:nvPr/>
        </p:nvSpPr>
        <p:spPr>
          <a:xfrm>
            <a:off x="5420200" y="4518571"/>
            <a:ext cx="57863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Ask questions that can help avoid catastrophising;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The ‘best friend’ question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The ‘last time’ question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The ‘hard time’ question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The ‘time travel’ question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The ‘mind reading’ question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1026" name="Picture 2" descr="Yoga Hold GIF by YOGABODY">
            <a:extLst>
              <a:ext uri="{FF2B5EF4-FFF2-40B4-BE49-F238E27FC236}">
                <a16:creationId xmlns:a16="http://schemas.microsoft.com/office/drawing/2014/main" id="{75E6517F-6B2B-9A47-517F-80DDFE205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265" y="2008123"/>
            <a:ext cx="2161656" cy="270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D22C7148-40B3-CDBF-537A-C6078FB29F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665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809"/>
    </mc:Choice>
    <mc:Fallback xmlns="">
      <p:transition spd="slow" advTm="225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" grpId="0"/>
      <p:bldP spid="3" grpId="0" build="p"/>
      <p:bldP spid="4" grpId="0"/>
      <p:bldP spid="17" grpId="0"/>
      <p:bldP spid="5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F3F29A-7E9F-494D-A676-0A892DC06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344" y="1175656"/>
            <a:ext cx="6617972" cy="96762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kern="1200" dirty="0">
                <a:solidFill>
                  <a:schemeClr val="tx2"/>
                </a:solidFill>
                <a:latin typeface="Comic Sans MS" panose="030F0702030302020204" pitchFamily="66" charset="0"/>
              </a:rPr>
              <a:t>Where to access help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3C740CB-C82B-4363-BCE8-CA51CFDDE4C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E17787-9D60-4984-A92A-CD21785D9F4C}"/>
              </a:ext>
            </a:extLst>
          </p:cNvPr>
          <p:cNvSpPr txBox="1"/>
          <p:nvPr/>
        </p:nvSpPr>
        <p:spPr>
          <a:xfrm>
            <a:off x="2807465" y="4522103"/>
            <a:ext cx="7394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Support and guidance can also be found through the following organisations: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A9561D-7983-461D-985A-E7177E4A5B8B}"/>
              </a:ext>
            </a:extLst>
          </p:cNvPr>
          <p:cNvSpPr txBox="1"/>
          <p:nvPr/>
        </p:nvSpPr>
        <p:spPr>
          <a:xfrm>
            <a:off x="3385217" y="5033385"/>
            <a:ext cx="5663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Young Minds </a:t>
            </a:r>
            <a:r>
              <a:rPr lang="en-GB" dirty="0">
                <a:latin typeface="Comic Sans MS" panose="030F0702030302020204" pitchFamily="66" charset="0"/>
                <a:hlinkClick r:id="rId6"/>
              </a:rPr>
              <a:t>www.youngminds.org.uk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6FBD343-1113-45A6-AC39-493580392CA1}"/>
              </a:ext>
            </a:extLst>
          </p:cNvPr>
          <p:cNvSpPr txBox="1"/>
          <p:nvPr/>
        </p:nvSpPr>
        <p:spPr>
          <a:xfrm>
            <a:off x="3385217" y="5823658"/>
            <a:ext cx="5663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Charlie Waller Trust </a:t>
            </a:r>
            <a:r>
              <a:rPr lang="en-GB" dirty="0">
                <a:latin typeface="Comic Sans MS" panose="030F0702030302020204" pitchFamily="66" charset="0"/>
                <a:hlinkClick r:id="rId7"/>
              </a:rPr>
              <a:t>www.charliewaller.org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7B86263-C8D6-439E-9893-D42DF53B2DDA}"/>
              </a:ext>
            </a:extLst>
          </p:cNvPr>
          <p:cNvSpPr txBox="1"/>
          <p:nvPr/>
        </p:nvSpPr>
        <p:spPr>
          <a:xfrm>
            <a:off x="3385217" y="5404709"/>
            <a:ext cx="5663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Anxiety UK </a:t>
            </a:r>
            <a:r>
              <a:rPr lang="en-GB" dirty="0">
                <a:latin typeface="Comic Sans MS" panose="030F0702030302020204" pitchFamily="66" charset="0"/>
                <a:hlinkClick r:id="rId8"/>
              </a:rPr>
              <a:t>www.anxietyuk.org.uk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DF2CD2-03CE-4EC1-9430-BC5AF5F90274}"/>
              </a:ext>
            </a:extLst>
          </p:cNvPr>
          <p:cNvSpPr txBox="1"/>
          <p:nvPr/>
        </p:nvSpPr>
        <p:spPr>
          <a:xfrm>
            <a:off x="3071112" y="2262902"/>
            <a:ext cx="6374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If your child is experiencing panic attacks or pervasive anxiety that is seriously impacting their day to day life, we would advise contacting your GP for advice on next steps</a:t>
            </a:r>
            <a:r>
              <a:rPr lang="en-GB" dirty="0"/>
              <a:t>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DD57E3-EB1E-4BA7-9668-CD2A57260ABE}"/>
              </a:ext>
            </a:extLst>
          </p:cNvPr>
          <p:cNvSpPr txBox="1"/>
          <p:nvPr/>
        </p:nvSpPr>
        <p:spPr>
          <a:xfrm>
            <a:off x="2786344" y="3478868"/>
            <a:ext cx="702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Contact the Wellbeing team on </a:t>
            </a:r>
            <a:r>
              <a:rPr lang="en-GB" dirty="0">
                <a:latin typeface="Comic Sans MS" panose="030F0702030302020204" pitchFamily="66" charset="0"/>
                <a:hlinkClick r:id="rId9"/>
              </a:rPr>
              <a:t>wellbeing@warwickschool.org</a:t>
            </a:r>
            <a:r>
              <a:rPr lang="en-GB" dirty="0">
                <a:latin typeface="Comic Sans MS" panose="030F0702030302020204" pitchFamily="66" charset="0"/>
              </a:rPr>
              <a:t> or speak to your child’s Form Tutor or Head of Year to discuss appropriate support in school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6286DF7-A5CF-5549-F443-4BBF329CD6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97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25"/>
    </mc:Choice>
    <mc:Fallback xmlns="">
      <p:transition spd="slow" advTm="55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4" grpId="0"/>
      <p:bldP spid="21" grpId="0"/>
      <p:bldP spid="22" grpId="0"/>
      <p:bldP spid="23" grpId="0"/>
      <p:bldP spid="24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8.7|7.1|2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6.6|14.5|17.5|10.9|10.1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2.4|1.2|1.8|1.4|0.5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4.6|14.9|7.4|29.5|41.3|3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3|25|6.2|1.8|1.7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2B45EB389F9F48BAC3D97ADC9A1D10" ma:contentTypeVersion="14" ma:contentTypeDescription="Create a new document." ma:contentTypeScope="" ma:versionID="4993b7224ef358a6e9d039f029121f87">
  <xsd:schema xmlns:xsd="http://www.w3.org/2001/XMLSchema" xmlns:xs="http://www.w3.org/2001/XMLSchema" xmlns:p="http://schemas.microsoft.com/office/2006/metadata/properties" xmlns:ns3="24923ab3-5ce6-471a-9197-9f3a595763cd" xmlns:ns4="220e8263-ef88-4ed8-9ddd-cc2c40b8b704" targetNamespace="http://schemas.microsoft.com/office/2006/metadata/properties" ma:root="true" ma:fieldsID="2775e54d9fc8b1111d9937e112030f7d" ns3:_="" ns4:_="">
    <xsd:import namespace="24923ab3-5ce6-471a-9197-9f3a595763cd"/>
    <xsd:import namespace="220e8263-ef88-4ed8-9ddd-cc2c40b8b70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23ab3-5ce6-471a-9197-9f3a595763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0e8263-ef88-4ed8-9ddd-cc2c40b8b70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4923ab3-5ce6-471a-9197-9f3a595763c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45C1B40-ED9F-4657-905A-565BBFC79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923ab3-5ce6-471a-9197-9f3a595763cd"/>
    <ds:schemaRef ds:uri="220e8263-ef88-4ed8-9ddd-cc2c40b8b7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DEB679D-174F-4826-A343-77EF0EA3F3FE}">
  <ds:schemaRefs>
    <ds:schemaRef ds:uri="24923ab3-5ce6-471a-9197-9f3a595763cd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220e8263-ef88-4ed8-9ddd-cc2c40b8b704"/>
  </ds:schemaRefs>
</ds:datastoreItem>
</file>

<file path=customXml/itemProps3.xml><?xml version="1.0" encoding="utf-8"?>
<ds:datastoreItem xmlns:ds="http://schemas.openxmlformats.org/officeDocument/2006/customXml" ds:itemID="{60970802-AC23-4746-9F81-31AE622AAC3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3332</TotalTime>
  <Words>401</Words>
  <Application>Microsoft Office PowerPoint</Application>
  <PresentationFormat>Widescreen</PresentationFormat>
  <Paragraphs>56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Wingdings</vt:lpstr>
      <vt:lpstr>Office Theme</vt:lpstr>
      <vt:lpstr>Let’s talk about Anxiety</vt:lpstr>
      <vt:lpstr>What is anxiety? </vt:lpstr>
      <vt:lpstr>What causes anxiety?</vt:lpstr>
      <vt:lpstr>Signs of anxiety to look out for</vt:lpstr>
      <vt:lpstr>What can help with anxiety?</vt:lpstr>
      <vt:lpstr>Where to access help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talk about Self-Harm</dc:title>
  <dc:creator>Leaf, Helen</dc:creator>
  <cp:lastModifiedBy>Leaf, Helen</cp:lastModifiedBy>
  <cp:revision>6</cp:revision>
  <dcterms:created xsi:type="dcterms:W3CDTF">2023-05-24T09:30:12Z</dcterms:created>
  <dcterms:modified xsi:type="dcterms:W3CDTF">2023-07-04T08:38:27Z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0x010100242B45EB389F9F48BAC3D97ADC9A1D10</vt:lpwstr>
  </property>
</Properties>
</file>